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590f07c36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590f07c36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dk1"/>
                </a:solidFill>
              </a:rPr>
              <a:t>Hello, everyone. In today’s recitation, let’s go over some </a:t>
            </a:r>
            <a:r>
              <a:rPr lang="zh-CN">
                <a:solidFill>
                  <a:schemeClr val="dk1"/>
                </a:solidFill>
              </a:rPr>
              <a:t>knowledge points</a:t>
            </a:r>
            <a:r>
              <a:rPr lang="zh-CN">
                <a:solidFill>
                  <a:schemeClr val="dk1"/>
                </a:solidFill>
              </a:rPr>
              <a:t> about Java I/O and JavaFX Basics.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6cb231e175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6cb231e175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To read data from a file, you can use a class called BufferedReader. In this example, we read data from the system standard input, usually the console. But you can also use this method to read data from a file.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6e95ef097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6e95ef097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6e95ef097f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6e95ef097f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This is an example of how to use Java I/O class.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6cb231e17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6cb231e17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Then, let’s talk about JavaFX. Firstly, what is JavaFX.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6e2778cfa1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6e2778cfa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6cb231e175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6cb231e175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This is the JavaFX Stack. On the bottom, it’s Java Virtual Machine.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6cb231e175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6cb231e175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6cb231e175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6cb231e175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This is an example of JavaFX‘s application.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6e2778cfa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6e2778cfa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dk1"/>
                </a:solidFill>
              </a:rPr>
              <a:t>The Scene object can be created using the constructor Scene, which defines the width and height of the scene and places the node in the scene.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dk1"/>
                </a:solidFill>
              </a:rPr>
              <a:t>The Stage object is a window. JVM will automatically create a primary stage when the application is launched. You can use the setScene method to set a scene to a stage.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6e2778cfa1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6e2778cfa1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This is the class hierarchy of JavaFX.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5d6339d86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5d6339d86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solidFill>
                  <a:schemeClr val="dk1"/>
                </a:solidFill>
              </a:rPr>
              <a:t>These are the contents we will cover today.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6e2778cfa1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6e2778cfa1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You can bind a target object to a source object. A change in the source object will be automatically reflected in the target object. The target object is called a binding object or a binding property, and the source object is called a bindable object or observable object. A target listens to the changes in the source and automatically updates itself once a change is made in the source.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For example, to always show a Circle object on the center of the window whenever the window is resized, the x- and y-coordinates of the circle center need to be reset to the center of the pane. This can be done by binding the centerX with pane’s width/2 and centerY with pane’s height/2, as the code given below.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6e2778cfa1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6e2778cfa1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JavaFX provides many types of panes for automatically laying out nodes in a desired location and size.  Here is the inheritance tree structure for the layout Panes in JavaFX Javadoc.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FlowPane arranges the nodes in the pane horizontally from left to right, or vertically from top to bottom, in the order in which they were added.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FlowPane lays out nodes row-by-row horizontally or column-by-column vertically.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GridPane arranges nodes in a grid (matrix) formation.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6e2778cfa1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6e2778cfa1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These are the subclasses of Shape class.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The Text class defines a node that displays a string at a starting point (x, y).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A line connects two points with four parameters startX, startY, endX, and endY. The Line class defines a line.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A rectangle is defined by the parameters x, y, width, height, arcWidth, and arcHeight.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A circle is defined by its parameters centerX, centerY, and radius.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The Polygon class defines a polygon that connects a sequence of points.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6e2778cfa1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6e2778cfa1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6cb231e17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6cb231e17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Firstly, the difference between data in main memory and persistent data.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6cb231e175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6cb231e17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To read data form source, you need to set up an input stream from the source of data to the program.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6cb231e17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6cb231e17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The source of data can be a file. We need to use file name to identify a file.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File name can be divided into absolute file name and </a:t>
            </a:r>
            <a:r>
              <a:rPr lang="zh-CN"/>
              <a:t>relative</a:t>
            </a:r>
            <a:r>
              <a:rPr lang="zh-CN"/>
              <a:t> file name.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6cb231e17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6cb231e17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In Java, we need to use FIle class to represent a file.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6cb231e17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6cb231e17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6cb231e17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6cb231e17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This is an example about how to use the File class in Java.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6cb231e175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6cb231e17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These are useful methods in the FIle </a:t>
            </a:r>
            <a:r>
              <a:rPr lang="zh-CN"/>
              <a:t>class</a:t>
            </a:r>
            <a:r>
              <a:rPr lang="zh-CN"/>
              <a:t>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CS213 Recitation 6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2"/>
          <p:cNvSpPr txBox="1"/>
          <p:nvPr/>
        </p:nvSpPr>
        <p:spPr>
          <a:xfrm>
            <a:off x="848075" y="429550"/>
            <a:ext cx="56172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AA5500"/>
                </a:solidFill>
                <a:latin typeface="Courier New"/>
                <a:ea typeface="Courier New"/>
                <a:cs typeface="Courier New"/>
                <a:sym typeface="Courier New"/>
              </a:rPr>
              <a:t>//Using BufferedReader read char in terminal</a:t>
            </a:r>
            <a:endParaRPr sz="100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java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io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.*;</a:t>
            </a:r>
            <a:endParaRPr sz="100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00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1000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BRReadLines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1000">
                <a:solidFill>
                  <a:srgbClr val="808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0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zh-CN" sz="1000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public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static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lang="zh-CN" sz="1000">
                <a:solidFill>
                  <a:srgbClr val="808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zh-CN" sz="1000">
                <a:solidFill>
                  <a:srgbClr val="808000"/>
                </a:solidFill>
                <a:latin typeface="Courier New"/>
                <a:ea typeface="Courier New"/>
                <a:cs typeface="Courier New"/>
                <a:sym typeface="Courier New"/>
              </a:rPr>
              <a:t>[]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args</a:t>
            </a:r>
            <a:r>
              <a:rPr lang="zh-CN" sz="1000">
                <a:solidFill>
                  <a:srgbClr val="808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1000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throws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IOException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1000">
                <a:solidFill>
                  <a:srgbClr val="808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0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zh-CN" sz="1000">
                <a:solidFill>
                  <a:srgbClr val="AA5500"/>
                </a:solidFill>
                <a:latin typeface="Courier New"/>
                <a:ea typeface="Courier New"/>
                <a:cs typeface="Courier New"/>
                <a:sym typeface="Courier New"/>
              </a:rPr>
              <a:t>// using System.in create BufferedReader</a:t>
            </a:r>
            <a:endParaRPr sz="100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BufferedReader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br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zh-CN" sz="1000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BufferedReader</a:t>
            </a:r>
            <a:r>
              <a:rPr lang="zh-CN" sz="1000">
                <a:solidFill>
                  <a:srgbClr val="808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zh-CN" sz="1000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InputStreamReader</a:t>
            </a:r>
            <a:r>
              <a:rPr lang="zh-CN" sz="1000">
                <a:solidFill>
                  <a:srgbClr val="808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zh-CN" sz="1000">
                <a:solidFill>
                  <a:srgbClr val="808000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0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0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out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lang="zh-CN" sz="1000">
                <a:solidFill>
                  <a:srgbClr val="808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zh-CN" sz="1000">
                <a:solidFill>
                  <a:srgbClr val="8B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zh-CN" sz="1000">
                <a:solidFill>
                  <a:srgbClr val="AA1111"/>
                </a:solidFill>
                <a:latin typeface="Courier New"/>
                <a:ea typeface="Courier New"/>
                <a:cs typeface="Courier New"/>
                <a:sym typeface="Courier New"/>
              </a:rPr>
              <a:t>Enter lines of text.</a:t>
            </a:r>
            <a:r>
              <a:rPr lang="zh-CN" sz="1000">
                <a:solidFill>
                  <a:srgbClr val="8B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zh-CN" sz="1000">
                <a:solidFill>
                  <a:srgbClr val="808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0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out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lang="zh-CN" sz="1000">
                <a:solidFill>
                  <a:srgbClr val="808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zh-CN" sz="1000">
                <a:solidFill>
                  <a:srgbClr val="8B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zh-CN" sz="1000">
                <a:solidFill>
                  <a:srgbClr val="AA1111"/>
                </a:solidFill>
                <a:latin typeface="Courier New"/>
                <a:ea typeface="Courier New"/>
                <a:cs typeface="Courier New"/>
                <a:sym typeface="Courier New"/>
              </a:rPr>
              <a:t>Enter 'end' to quit.</a:t>
            </a:r>
            <a:r>
              <a:rPr lang="zh-CN" sz="1000">
                <a:solidFill>
                  <a:srgbClr val="8B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zh-CN" sz="1000">
                <a:solidFill>
                  <a:srgbClr val="808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0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zh-CN" sz="1000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do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1000">
                <a:solidFill>
                  <a:srgbClr val="808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0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br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readLine</a:t>
            </a:r>
            <a:r>
              <a:rPr lang="zh-CN" sz="1000">
                <a:solidFill>
                  <a:srgbClr val="808000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0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out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lang="zh-CN" sz="1000">
                <a:solidFill>
                  <a:srgbClr val="808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zh-CN" sz="1000">
                <a:solidFill>
                  <a:srgbClr val="808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0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zh-CN" sz="1000">
                <a:solidFill>
                  <a:srgbClr val="808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1000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1000">
                <a:solidFill>
                  <a:srgbClr val="808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!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zh-CN" sz="1000">
                <a:solidFill>
                  <a:srgbClr val="0055AA"/>
                </a:solidFill>
                <a:latin typeface="Courier New"/>
                <a:ea typeface="Courier New"/>
                <a:cs typeface="Courier New"/>
                <a:sym typeface="Courier New"/>
              </a:rPr>
              <a:t>equals</a:t>
            </a:r>
            <a:r>
              <a:rPr lang="zh-CN" sz="1000">
                <a:solidFill>
                  <a:srgbClr val="808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zh-CN" sz="1000">
                <a:solidFill>
                  <a:srgbClr val="8B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zh-CN" sz="1000">
                <a:solidFill>
                  <a:srgbClr val="AA1111"/>
                </a:solidFill>
                <a:latin typeface="Courier New"/>
                <a:ea typeface="Courier New"/>
                <a:cs typeface="Courier New"/>
                <a:sym typeface="Courier New"/>
              </a:rPr>
              <a:t>end</a:t>
            </a:r>
            <a:r>
              <a:rPr lang="zh-CN" sz="1000">
                <a:solidFill>
                  <a:srgbClr val="8B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zh-CN" sz="1000">
                <a:solidFill>
                  <a:srgbClr val="808000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0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zh-CN" sz="1000">
                <a:solidFill>
                  <a:srgbClr val="808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808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sp>
        <p:nvSpPr>
          <p:cNvPr id="100" name="Google Shape;100;p22"/>
          <p:cNvSpPr txBox="1"/>
          <p:nvPr/>
        </p:nvSpPr>
        <p:spPr>
          <a:xfrm>
            <a:off x="495625" y="3260400"/>
            <a:ext cx="6982800" cy="18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rgbClr val="660066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Enter</a:t>
            </a:r>
            <a:r>
              <a:rPr lang="zh-CN" sz="900">
                <a:solidFill>
                  <a:schemeClr val="dk1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 lines of text</a:t>
            </a:r>
            <a:r>
              <a:rPr lang="zh-CN" sz="900">
                <a:solidFill>
                  <a:srgbClr val="666600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900">
              <a:solidFill>
                <a:schemeClr val="dk1"/>
              </a:solidFill>
              <a:highlight>
                <a:srgbClr val="FBFBF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rgbClr val="660066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Enter</a:t>
            </a:r>
            <a:r>
              <a:rPr lang="zh-CN" sz="900">
                <a:solidFill>
                  <a:schemeClr val="dk1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900">
                <a:solidFill>
                  <a:srgbClr val="008800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'end'</a:t>
            </a:r>
            <a:r>
              <a:rPr lang="zh-CN" sz="900">
                <a:solidFill>
                  <a:schemeClr val="dk1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 to quit</a:t>
            </a:r>
            <a:r>
              <a:rPr lang="zh-CN" sz="900">
                <a:solidFill>
                  <a:srgbClr val="666600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900">
              <a:solidFill>
                <a:schemeClr val="dk1"/>
              </a:solidFill>
              <a:highlight>
                <a:srgbClr val="FBFBF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rgbClr val="660066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zh-CN" sz="900">
                <a:solidFill>
                  <a:schemeClr val="dk1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900">
                <a:solidFill>
                  <a:srgbClr val="000088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is</a:t>
            </a:r>
            <a:r>
              <a:rPr lang="zh-CN" sz="900">
                <a:solidFill>
                  <a:schemeClr val="dk1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 line one</a:t>
            </a:r>
            <a:endParaRPr sz="900">
              <a:solidFill>
                <a:schemeClr val="dk1"/>
              </a:solidFill>
              <a:highlight>
                <a:srgbClr val="FBFBF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rgbClr val="660066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zh-CN" sz="900">
                <a:solidFill>
                  <a:schemeClr val="dk1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900">
                <a:solidFill>
                  <a:srgbClr val="000088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is</a:t>
            </a:r>
            <a:r>
              <a:rPr lang="zh-CN" sz="900">
                <a:solidFill>
                  <a:schemeClr val="dk1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 line one</a:t>
            </a:r>
            <a:endParaRPr sz="900">
              <a:solidFill>
                <a:schemeClr val="dk1"/>
              </a:solidFill>
              <a:highlight>
                <a:srgbClr val="FBFBF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rgbClr val="660066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zh-CN" sz="900">
                <a:solidFill>
                  <a:schemeClr val="dk1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900">
                <a:solidFill>
                  <a:srgbClr val="000088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is</a:t>
            </a:r>
            <a:r>
              <a:rPr lang="zh-CN" sz="900">
                <a:solidFill>
                  <a:schemeClr val="dk1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 line two</a:t>
            </a:r>
            <a:endParaRPr sz="900">
              <a:solidFill>
                <a:schemeClr val="dk1"/>
              </a:solidFill>
              <a:highlight>
                <a:srgbClr val="FBFBF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rgbClr val="660066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zh-CN" sz="900">
                <a:solidFill>
                  <a:schemeClr val="dk1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zh-CN" sz="900">
                <a:solidFill>
                  <a:srgbClr val="000088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is</a:t>
            </a:r>
            <a:r>
              <a:rPr lang="zh-CN" sz="900">
                <a:solidFill>
                  <a:schemeClr val="dk1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 line two</a:t>
            </a:r>
            <a:endParaRPr sz="900">
              <a:solidFill>
                <a:schemeClr val="dk1"/>
              </a:solidFill>
              <a:highlight>
                <a:srgbClr val="FBFBF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rgbClr val="000088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end</a:t>
            </a:r>
            <a:endParaRPr sz="900">
              <a:solidFill>
                <a:schemeClr val="dk1"/>
              </a:solidFill>
              <a:highlight>
                <a:srgbClr val="FBFBF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39700" marR="139700" rtl="0" algn="l">
              <a:lnSpc>
                <a:spcPct val="166666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900">
                <a:solidFill>
                  <a:srgbClr val="000088"/>
                </a:solidFill>
                <a:highlight>
                  <a:srgbClr val="FBFBFB"/>
                </a:highlight>
                <a:latin typeface="Courier New"/>
                <a:ea typeface="Courier New"/>
                <a:cs typeface="Courier New"/>
                <a:sym typeface="Courier New"/>
              </a:rPr>
              <a:t>end</a:t>
            </a:r>
            <a:endParaRPr sz="900">
              <a:solidFill>
                <a:srgbClr val="000088"/>
              </a:solidFill>
              <a:highlight>
                <a:srgbClr val="FBFBF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13345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4"/>
          <p:cNvSpPr txBox="1"/>
          <p:nvPr/>
        </p:nvSpPr>
        <p:spPr>
          <a:xfrm>
            <a:off x="726750" y="160725"/>
            <a:ext cx="7690500" cy="46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import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java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.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io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.*;</a:t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public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class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660066"/>
                </a:solidFill>
                <a:highlight>
                  <a:srgbClr val="EEEEEE"/>
                </a:highlight>
              </a:rPr>
              <a:t>CopyFile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{</a:t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 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public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static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void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main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(</a:t>
            </a:r>
            <a:r>
              <a:rPr lang="zh-CN" sz="1150">
                <a:solidFill>
                  <a:srgbClr val="660066"/>
                </a:solidFill>
                <a:highlight>
                  <a:srgbClr val="EEEEEE"/>
                </a:highlight>
              </a:rPr>
              <a:t>String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args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[])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throws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660066"/>
                </a:solidFill>
                <a:highlight>
                  <a:srgbClr val="EEEEEE"/>
                </a:highlight>
              </a:rPr>
              <a:t>IOException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{</a:t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     </a:t>
            </a:r>
            <a:r>
              <a:rPr lang="zh-CN" sz="1150">
                <a:solidFill>
                  <a:srgbClr val="660066"/>
                </a:solidFill>
                <a:highlight>
                  <a:srgbClr val="EEEEEE"/>
                </a:highlight>
              </a:rPr>
              <a:t>FileReader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in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=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null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;</a:t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     </a:t>
            </a:r>
            <a:r>
              <a:rPr lang="zh-CN" sz="1150">
                <a:solidFill>
                  <a:srgbClr val="660066"/>
                </a:solidFill>
                <a:highlight>
                  <a:srgbClr val="EEEEEE"/>
                </a:highlight>
              </a:rPr>
              <a:t>FileWriter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out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=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null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;</a:t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    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try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{</a:t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       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in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=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new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660066"/>
                </a:solidFill>
                <a:highlight>
                  <a:srgbClr val="EEEEEE"/>
                </a:highlight>
              </a:rPr>
              <a:t>FileReader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(</a:t>
            </a:r>
            <a:r>
              <a:rPr lang="zh-CN" sz="1150">
                <a:solidFill>
                  <a:srgbClr val="008800"/>
                </a:solidFill>
                <a:highlight>
                  <a:srgbClr val="EEEEEE"/>
                </a:highlight>
              </a:rPr>
              <a:t>"input.txt"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);</a:t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       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out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=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new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660066"/>
                </a:solidFill>
                <a:highlight>
                  <a:srgbClr val="EEEEEE"/>
                </a:highlight>
              </a:rPr>
              <a:t>FileWriter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(</a:t>
            </a:r>
            <a:r>
              <a:rPr lang="zh-CN" sz="1150">
                <a:solidFill>
                  <a:srgbClr val="008800"/>
                </a:solidFill>
                <a:highlight>
                  <a:srgbClr val="EEEEEE"/>
                </a:highlight>
              </a:rPr>
              <a:t>"output.txt"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);</a:t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        </a:t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       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int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c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;</a:t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       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while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((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c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=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in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.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read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())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!=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-</a:t>
            </a:r>
            <a:r>
              <a:rPr lang="zh-CN" sz="1150">
                <a:solidFill>
                  <a:srgbClr val="006666"/>
                </a:solidFill>
                <a:highlight>
                  <a:srgbClr val="EEEEEE"/>
                </a:highlight>
              </a:rPr>
              <a:t>1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)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{</a:t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          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out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.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write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(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c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);</a:t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       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}</a:t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    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}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finally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{</a:t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       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if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(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in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!=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null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)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{</a:t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          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in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.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close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();</a:t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       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}</a:t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       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if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(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out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!=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null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)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{</a:t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           </a:t>
            </a:r>
            <a:r>
              <a:rPr lang="zh-CN" sz="1150">
                <a:solidFill>
                  <a:srgbClr val="000088"/>
                </a:solidFill>
                <a:highlight>
                  <a:srgbClr val="EEEEEE"/>
                </a:highlight>
              </a:rPr>
              <a:t>out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.</a:t>
            </a: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close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();</a:t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       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}</a:t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    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}</a:t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chemeClr val="dk1"/>
                </a:solidFill>
                <a:highlight>
                  <a:srgbClr val="EEEEEE"/>
                </a:highlight>
              </a:rPr>
              <a:t>   </a:t>
            </a: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}</a:t>
            </a:r>
            <a:endParaRPr sz="1150">
              <a:solidFill>
                <a:schemeClr val="dk1"/>
              </a:solidFill>
              <a:highlight>
                <a:srgbClr val="EEEEEE"/>
              </a:highlight>
            </a:endParaRPr>
          </a:p>
          <a:p>
            <a:pPr indent="0" lvl="0" marL="25400" marR="25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50">
                <a:solidFill>
                  <a:srgbClr val="666600"/>
                </a:solidFill>
                <a:highlight>
                  <a:srgbClr val="EEEEEE"/>
                </a:highlight>
              </a:rPr>
              <a:t>}</a:t>
            </a:r>
            <a:endParaRPr sz="1150">
              <a:solidFill>
                <a:srgbClr val="666600"/>
              </a:solidFill>
              <a:highlight>
                <a:srgbClr val="EEEEEE"/>
              </a:highligh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325" y="152400"/>
            <a:ext cx="8455342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775" y="115750"/>
            <a:ext cx="832045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9525" y="108450"/>
            <a:ext cx="692495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9295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4987" y="130425"/>
            <a:ext cx="4094024" cy="268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4975" y="2856375"/>
            <a:ext cx="4061925" cy="224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JavaFX Program Structure</a:t>
            </a:r>
            <a:endParaRPr/>
          </a:p>
        </p:txBody>
      </p:sp>
      <p:sp>
        <p:nvSpPr>
          <p:cNvPr id="142" name="Google Shape;142;p30"/>
          <p:cNvSpPr txBox="1"/>
          <p:nvPr>
            <p:ph idx="1" type="body"/>
          </p:nvPr>
        </p:nvSpPr>
        <p:spPr>
          <a:xfrm>
            <a:off x="311700" y="1152475"/>
            <a:ext cx="8520600" cy="14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javafx.application.Application class defines the essential framework for writing JavaFX programs. To construct an </a:t>
            </a:r>
            <a:r>
              <a:rPr lang="zh-CN"/>
              <a:t>application, extend the Application class and override the start() method. JVM invokes the start() method when a JavaFX application is launched.</a:t>
            </a:r>
            <a:endParaRPr/>
          </a:p>
        </p:txBody>
      </p:sp>
      <p:pic>
        <p:nvPicPr>
          <p:cNvPr id="143" name="Google Shape;14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463" y="2853400"/>
            <a:ext cx="7811069" cy="180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1"/>
          <p:cNvSpPr txBox="1"/>
          <p:nvPr>
            <p:ph type="title"/>
          </p:nvPr>
        </p:nvSpPr>
        <p:spPr>
          <a:xfrm>
            <a:off x="311713" y="332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JavaFX Program Structure - Class hierarchy</a:t>
            </a:r>
            <a:endParaRPr/>
          </a:p>
        </p:txBody>
      </p:sp>
      <p:pic>
        <p:nvPicPr>
          <p:cNvPr id="149" name="Google Shape;14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763" y="1017725"/>
            <a:ext cx="7610484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/>
        </p:nvSpPr>
        <p:spPr>
          <a:xfrm>
            <a:off x="680850" y="1844400"/>
            <a:ext cx="77823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zh-CN" sz="1800"/>
              <a:t>I/O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zh-CN" sz="1800"/>
              <a:t>JavaFX Basics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zh-CN" sz="1800"/>
              <a:t>JavaFX Program Structure</a:t>
            </a:r>
            <a:endParaRPr b="1"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Property Binding</a:t>
            </a:r>
            <a:endParaRPr/>
          </a:p>
        </p:txBody>
      </p:sp>
      <p:sp>
        <p:nvSpPr>
          <p:cNvPr id="155" name="Google Shape;155;p32"/>
          <p:cNvSpPr txBox="1"/>
          <p:nvPr>
            <p:ph idx="1" type="body"/>
          </p:nvPr>
        </p:nvSpPr>
        <p:spPr>
          <a:xfrm>
            <a:off x="311700" y="1152475"/>
            <a:ext cx="8520600" cy="16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You can bind a target object to a source object. A change in the source object will be automatically reflected in the target object.</a:t>
            </a:r>
            <a:endParaRPr/>
          </a:p>
        </p:txBody>
      </p:sp>
      <p:pic>
        <p:nvPicPr>
          <p:cNvPr id="156" name="Google Shape;15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571750"/>
            <a:ext cx="8839201" cy="17129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Layout Panes</a:t>
            </a:r>
            <a:endParaRPr/>
          </a:p>
        </p:txBody>
      </p:sp>
      <p:pic>
        <p:nvPicPr>
          <p:cNvPr id="162" name="Google Shape;16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1013" y="1460300"/>
            <a:ext cx="4841986" cy="274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Shape</a:t>
            </a:r>
            <a:endParaRPr/>
          </a:p>
        </p:txBody>
      </p:sp>
      <p:pic>
        <p:nvPicPr>
          <p:cNvPr id="168" name="Google Shape;16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3038" y="1017725"/>
            <a:ext cx="549791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9" cy="47592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937642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53589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3212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44478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241638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574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